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1" r:id="rId2"/>
  </p:sldMasterIdLst>
  <p:notesMasterIdLst>
    <p:notesMasterId r:id="rId18"/>
  </p:notesMasterIdLst>
  <p:sldIdLst>
    <p:sldId id="533" r:id="rId3"/>
    <p:sldId id="522" r:id="rId4"/>
    <p:sldId id="523" r:id="rId5"/>
    <p:sldId id="524" r:id="rId6"/>
    <p:sldId id="525" r:id="rId7"/>
    <p:sldId id="526" r:id="rId8"/>
    <p:sldId id="527" r:id="rId9"/>
    <p:sldId id="528" r:id="rId10"/>
    <p:sldId id="530" r:id="rId11"/>
    <p:sldId id="529" r:id="rId12"/>
    <p:sldId id="531" r:id="rId13"/>
    <p:sldId id="532" r:id="rId14"/>
    <p:sldId id="507" r:id="rId15"/>
    <p:sldId id="534" r:id="rId16"/>
    <p:sldId id="535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黑体" pitchFamily="49" charset="-122"/>
      <p:regular r:id="rId23"/>
    </p:embeddedFont>
    <p:embeddedFont>
      <p:font typeface="楷体" pitchFamily="49" charset="-122"/>
      <p:regular r:id="rId24"/>
    </p:embeddedFont>
    <p:embeddedFont>
      <p:font typeface="幼圆" pitchFamily="49" charset="-122"/>
      <p:regular r:id="rId25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FF00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66" autoAdjust="0"/>
    <p:restoredTop sz="99556" autoAdjust="0"/>
  </p:normalViewPr>
  <p:slideViewPr>
    <p:cSldViewPr>
      <p:cViewPr>
        <p:scale>
          <a:sx n="70" d="100"/>
          <a:sy n="70" d="100"/>
        </p:scale>
        <p:origin x="-384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580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246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873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596118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6149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579736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57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365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7699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4482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4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9289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3551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44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652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9183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169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71620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62556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08161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7587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1996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21094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20349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7528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26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9979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4915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13147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97446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378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286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628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618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227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962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41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0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99593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生活中的负数 生活中的负数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509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656" r:id="rId14"/>
    <p:sldLayoutId id="2147483657" r:id="rId15"/>
    <p:sldLayoutId id="2147483659" r:id="rId16"/>
    <p:sldLayoutId id="2147483661" r:id="rId17"/>
    <p:sldLayoutId id="2147483662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84871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9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slide" Target="slide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slide" Target="slide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848731" y="1435155"/>
            <a:ext cx="5236050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生活</a:t>
            </a:r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中的负数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生活</a:t>
            </a:r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中的负数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283355" y="103733"/>
            <a:ext cx="215274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024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25"/>
          <p:cNvSpPr txBox="1">
            <a:spLocks noChangeArrowheads="1"/>
          </p:cNvSpPr>
          <p:nvPr/>
        </p:nvSpPr>
        <p:spPr bwMode="auto">
          <a:xfrm>
            <a:off x="251520" y="267494"/>
            <a:ext cx="347954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写出下面的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温度。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56">
            <a:extLst>
              <a:ext uri="{FF2B5EF4-FFF2-40B4-BE49-F238E27FC236}">
                <a16:creationId xmlns:a16="http://schemas.microsoft.com/office/drawing/2014/main" xmlns="" id="{67E88077-C352-4612-A64B-76C0C17F0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131590"/>
            <a:ext cx="64807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零上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37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度    零下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26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度   零下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17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度</a:t>
            </a:r>
          </a:p>
        </p:txBody>
      </p:sp>
      <p:sp>
        <p:nvSpPr>
          <p:cNvPr id="21" name="TextBox 56">
            <a:extLst>
              <a:ext uri="{FF2B5EF4-FFF2-40B4-BE49-F238E27FC236}">
                <a16:creationId xmlns:a16="http://schemas.microsoft.com/office/drawing/2014/main" xmlns="" id="{626DFBD8-4A2B-4FAE-90B5-B4A0E3AAE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367" y="2681428"/>
            <a:ext cx="45750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零下</a:t>
            </a:r>
            <a:r>
              <a:rPr lang="en-US" altLang="zh-CN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26</a:t>
            </a:r>
            <a:r>
              <a:rPr lang="zh-CN" altLang="en-US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度    </a:t>
            </a:r>
            <a:r>
              <a:rPr lang="zh-CN" altLang="en-US" sz="2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</a:t>
            </a:r>
            <a:r>
              <a:rPr lang="zh-CN" altLang="en-US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—26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℃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56">
            <a:extLst>
              <a:ext uri="{FF2B5EF4-FFF2-40B4-BE49-F238E27FC236}">
                <a16:creationId xmlns:a16="http://schemas.microsoft.com/office/drawing/2014/main" xmlns="" id="{B8207884-01BE-4533-B4B0-CCB8609F3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164" y="1906509"/>
            <a:ext cx="45750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零上</a:t>
            </a:r>
            <a:r>
              <a:rPr lang="en-US" altLang="zh-CN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37</a:t>
            </a:r>
            <a:r>
              <a:rPr lang="zh-CN" altLang="en-US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度   </a:t>
            </a:r>
            <a:r>
              <a:rPr lang="zh-CN" altLang="en-US" sz="2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</a:t>
            </a:r>
            <a:r>
              <a:rPr lang="zh-CN" altLang="en-US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37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℃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56">
            <a:extLst>
              <a:ext uri="{FF2B5EF4-FFF2-40B4-BE49-F238E27FC236}">
                <a16:creationId xmlns:a16="http://schemas.microsoft.com/office/drawing/2014/main" xmlns="" id="{81C168D3-1213-4522-BDC1-8EF2D77A8C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367" y="3393091"/>
            <a:ext cx="48256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零下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 —17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℃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747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5">
            <a:extLst>
              <a:ext uri="{FF2B5EF4-FFF2-40B4-BE49-F238E27FC236}">
                <a16:creationId xmlns:a16="http://schemas.microsoft.com/office/drawing/2014/main" xmlns="" id="{E49F7A33-EE2E-4E2F-A65F-2757108EE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72728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把下列温度按从低到高的顺序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排队。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56">
            <a:extLst>
              <a:ext uri="{FF2B5EF4-FFF2-40B4-BE49-F238E27FC236}">
                <a16:creationId xmlns:a16="http://schemas.microsoft.com/office/drawing/2014/main" xmlns="" id="{21E972CC-5B19-46DA-ACCD-2E65C51FA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839" y="1059582"/>
            <a:ext cx="82556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—45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℃ 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11 ℃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63 ℃ 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—28 ℃  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0 ℃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56">
            <a:extLst>
              <a:ext uri="{FF2B5EF4-FFF2-40B4-BE49-F238E27FC236}">
                <a16:creationId xmlns:a16="http://schemas.microsoft.com/office/drawing/2014/main" xmlns="" id="{5E1E8CFB-FEA0-4EA8-A840-E28B1DE1F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3728" y="2048530"/>
            <a:ext cx="9166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56">
            <a:extLst>
              <a:ext uri="{FF2B5EF4-FFF2-40B4-BE49-F238E27FC236}">
                <a16:creationId xmlns:a16="http://schemas.microsoft.com/office/drawing/2014/main" xmlns="" id="{E61103F5-7153-4017-BC85-96D0ECD38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456" y="1995686"/>
            <a:ext cx="16653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—45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56">
            <a:extLst>
              <a:ext uri="{FF2B5EF4-FFF2-40B4-BE49-F238E27FC236}">
                <a16:creationId xmlns:a16="http://schemas.microsoft.com/office/drawing/2014/main" xmlns="" id="{3D5993EB-AB88-4ED0-A8F5-27B10FBBD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2364" y="2048529"/>
            <a:ext cx="14238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11 ℃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56">
            <a:extLst>
              <a:ext uri="{FF2B5EF4-FFF2-40B4-BE49-F238E27FC236}">
                <a16:creationId xmlns:a16="http://schemas.microsoft.com/office/drawing/2014/main" xmlns="" id="{A8BA853A-6886-4336-8575-D096675A3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7104" y="2033173"/>
            <a:ext cx="16653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63 ℃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Box 56">
            <a:extLst>
              <a:ext uri="{FF2B5EF4-FFF2-40B4-BE49-F238E27FC236}">
                <a16:creationId xmlns:a16="http://schemas.microsoft.com/office/drawing/2014/main" xmlns="" id="{ECD1B00D-ED02-42B2-A240-6030F5318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768" y="2029235"/>
            <a:ext cx="18526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—28 ℃ 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56">
            <a:extLst>
              <a:ext uri="{FF2B5EF4-FFF2-40B4-BE49-F238E27FC236}">
                <a16:creationId xmlns:a16="http://schemas.microsoft.com/office/drawing/2014/main" xmlns="" id="{6A2F78FB-69AB-4857-BAC0-E891E67D2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2697" y="2039910"/>
            <a:ext cx="12246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 ℃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56">
            <a:extLst>
              <a:ext uri="{FF2B5EF4-FFF2-40B4-BE49-F238E27FC236}">
                <a16:creationId xmlns:a16="http://schemas.microsoft.com/office/drawing/2014/main" xmlns="" id="{2AC3532C-A6E9-43F7-977A-ACEC5C377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5257" y="2023625"/>
            <a:ext cx="9166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56">
            <a:extLst>
              <a:ext uri="{FF2B5EF4-FFF2-40B4-BE49-F238E27FC236}">
                <a16:creationId xmlns:a16="http://schemas.microsoft.com/office/drawing/2014/main" xmlns="" id="{EBCF1B45-3B88-4665-AF81-92CD7C7B3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1694" y="2037146"/>
            <a:ext cx="9166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56">
            <a:extLst>
              <a:ext uri="{FF2B5EF4-FFF2-40B4-BE49-F238E27FC236}">
                <a16:creationId xmlns:a16="http://schemas.microsoft.com/office/drawing/2014/main" xmlns="" id="{24C5C70A-D3A4-4A84-B20C-882EAE3AC5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5665" y="2037145"/>
            <a:ext cx="9166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spc="-16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对话气泡: 圆角矩形 30">
            <a:extLst>
              <a:ext uri="{FF2B5EF4-FFF2-40B4-BE49-F238E27FC236}">
                <a16:creationId xmlns:a16="http://schemas.microsoft.com/office/drawing/2014/main" xmlns="" id="{F1A06A6C-60B1-46A9-B703-B5DE4A31F038}"/>
              </a:ext>
            </a:extLst>
          </p:cNvPr>
          <p:cNvSpPr/>
          <p:nvPr/>
        </p:nvSpPr>
        <p:spPr>
          <a:xfrm>
            <a:off x="5954354" y="2876420"/>
            <a:ext cx="1512000" cy="432000"/>
          </a:xfrm>
          <a:prstGeom prst="wedgeRoundRectCallout">
            <a:avLst>
              <a:gd name="adj1" fmla="val -12564"/>
              <a:gd name="adj2" fmla="val -12777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零上温度</a:t>
            </a:r>
          </a:p>
        </p:txBody>
      </p:sp>
      <p:sp>
        <p:nvSpPr>
          <p:cNvPr id="32" name="对话气泡: 圆角矩形 31">
            <a:extLst>
              <a:ext uri="{FF2B5EF4-FFF2-40B4-BE49-F238E27FC236}">
                <a16:creationId xmlns:a16="http://schemas.microsoft.com/office/drawing/2014/main" xmlns="" id="{575EEA0B-D807-4A2C-8F5C-4F83FA072B47}"/>
              </a:ext>
            </a:extLst>
          </p:cNvPr>
          <p:cNvSpPr/>
          <p:nvPr/>
        </p:nvSpPr>
        <p:spPr>
          <a:xfrm>
            <a:off x="1979712" y="2859782"/>
            <a:ext cx="1512000" cy="432000"/>
          </a:xfrm>
          <a:prstGeom prst="wedgeRoundRectCallout">
            <a:avLst>
              <a:gd name="adj1" fmla="val -15152"/>
              <a:gd name="adj2" fmla="val -11313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零下温度</a:t>
            </a:r>
          </a:p>
        </p:txBody>
      </p:sp>
      <p:sp>
        <p:nvSpPr>
          <p:cNvPr id="33" name="对话气泡: 圆角矩形 32">
            <a:extLst>
              <a:ext uri="{FF2B5EF4-FFF2-40B4-BE49-F238E27FC236}">
                <a16:creationId xmlns:a16="http://schemas.microsoft.com/office/drawing/2014/main" xmlns="" id="{198DD0BA-C12C-406C-8520-ADFCCA585F85}"/>
              </a:ext>
            </a:extLst>
          </p:cNvPr>
          <p:cNvSpPr/>
          <p:nvPr/>
        </p:nvSpPr>
        <p:spPr>
          <a:xfrm>
            <a:off x="3967033" y="2876420"/>
            <a:ext cx="1512000" cy="432000"/>
          </a:xfrm>
          <a:prstGeom prst="wedgeRoundRectCallout">
            <a:avLst>
              <a:gd name="adj1" fmla="val -12564"/>
              <a:gd name="adj2" fmla="val -12777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分界线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0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28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/>
      <p:bldP spid="23" grpId="0"/>
      <p:bldP spid="24" grpId="0"/>
      <p:bldP spid="26" grpId="0"/>
      <p:bldP spid="27" grpId="0"/>
      <p:bldP spid="28" grpId="0"/>
      <p:bldP spid="29" grpId="0"/>
      <p:bldP spid="31" grpId="0" animBg="1"/>
      <p:bldP spid="32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FD37D4B-98F5-4E68-8DE8-903D3D23D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9582"/>
            <a:ext cx="8424936" cy="1224136"/>
          </a:xfrm>
          <a:prstGeom prst="rect">
            <a:avLst/>
          </a:prstGeom>
        </p:spPr>
      </p:pic>
      <p:sp>
        <p:nvSpPr>
          <p:cNvPr id="9" name="TextBox 25">
            <a:extLst>
              <a:ext uri="{FF2B5EF4-FFF2-40B4-BE49-F238E27FC236}">
                <a16:creationId xmlns:a16="http://schemas.microsoft.com/office/drawing/2014/main" xmlns="" id="{3A29E964-C614-491C-9B2D-1D7D6DBFA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69127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观察下面的天气预报，请你当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预报员。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对话气泡: 圆角矩形 9">
            <a:extLst>
              <a:ext uri="{FF2B5EF4-FFF2-40B4-BE49-F238E27FC236}">
                <a16:creationId xmlns:a16="http://schemas.microsoft.com/office/drawing/2014/main" xmlns="" id="{2B553B61-78FB-4731-93EE-3A5771637793}"/>
              </a:ext>
            </a:extLst>
          </p:cNvPr>
          <p:cNvSpPr/>
          <p:nvPr/>
        </p:nvSpPr>
        <p:spPr>
          <a:xfrm>
            <a:off x="1619672" y="2643758"/>
            <a:ext cx="3558640" cy="689113"/>
          </a:xfrm>
          <a:prstGeom prst="wedgeRoundRectCallout">
            <a:avLst>
              <a:gd name="adj1" fmla="val -58008"/>
              <a:gd name="adj2" fmla="val 4782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长春的最低温度比武汉的最低温度低几度？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xmlns="" id="{FE6AE581-8936-4A62-A74B-228A3E216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2204" y="2787774"/>
            <a:ext cx="7994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9DC7667D-0AB3-4FF1-9938-8C8A8709C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029201"/>
            <a:ext cx="919915" cy="1198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对话气泡: 圆角矩形 12">
            <a:extLst>
              <a:ext uri="{FF2B5EF4-FFF2-40B4-BE49-F238E27FC236}">
                <a16:creationId xmlns:a16="http://schemas.microsoft.com/office/drawing/2014/main" xmlns="" id="{B565A55C-743C-45B9-9595-6496BC3597DB}"/>
              </a:ext>
            </a:extLst>
          </p:cNvPr>
          <p:cNvSpPr/>
          <p:nvPr/>
        </p:nvSpPr>
        <p:spPr>
          <a:xfrm>
            <a:off x="3707904" y="3507854"/>
            <a:ext cx="3494843" cy="461665"/>
          </a:xfrm>
          <a:prstGeom prst="wedgeRoundRectCallout">
            <a:avLst>
              <a:gd name="adj1" fmla="val 60590"/>
              <a:gd name="adj2" fmla="val -3477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—12℃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2℃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低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14℃</a:t>
            </a:r>
            <a:r>
              <a:rPr lang="en-US" altLang="zh-CN" sz="2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05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79662"/>
            <a:ext cx="7500895" cy="262017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93063185-19CE-4E52-A1C0-54C290703BA0}"/>
              </a:ext>
            </a:extLst>
          </p:cNvPr>
          <p:cNvSpPr/>
          <p:nvPr/>
        </p:nvSpPr>
        <p:spPr>
          <a:xfrm>
            <a:off x="1505839" y="2106065"/>
            <a:ext cx="6105812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0℃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是零上温度和零下温度的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分界线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173911E8-F02E-43AF-8819-E294B94155FD}"/>
              </a:ext>
            </a:extLst>
          </p:cNvPr>
          <p:cNvSpPr/>
          <p:nvPr/>
        </p:nvSpPr>
        <p:spPr>
          <a:xfrm>
            <a:off x="1515888" y="2628122"/>
            <a:ext cx="4676868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零上温度总是</a:t>
            </a:r>
            <a:r>
              <a:rPr lang="zh-CN" altLang="en-US" sz="2800" b="1" dirty="0">
                <a:solidFill>
                  <a:srgbClr val="009900"/>
                </a:solidFill>
                <a:latin typeface="楷体" pitchFamily="49" charset="-122"/>
                <a:ea typeface="楷体" pitchFamily="49" charset="-122"/>
              </a:rPr>
              <a:t>高于零下温度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B263198C-48EB-41FF-AC62-ACE447DB2BF5}"/>
              </a:ext>
            </a:extLst>
          </p:cNvPr>
          <p:cNvSpPr/>
          <p:nvPr/>
        </p:nvSpPr>
        <p:spPr>
          <a:xfrm>
            <a:off x="1505839" y="3151733"/>
            <a:ext cx="4676868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零上温度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数字越大天越热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18820981-731C-4F75-B604-3771AF99E5F8}"/>
              </a:ext>
            </a:extLst>
          </p:cNvPr>
          <p:cNvSpPr/>
          <p:nvPr/>
        </p:nvSpPr>
        <p:spPr>
          <a:xfrm>
            <a:off x="1557419" y="3655789"/>
            <a:ext cx="4676868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零下温度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数字越大天越冷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99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3347864" y="1563638"/>
            <a:ext cx="338437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76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370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组合 1028">
            <a:extLst>
              <a:ext uri="{FF2B5EF4-FFF2-40B4-BE49-F238E27FC236}">
                <a16:creationId xmlns:a16="http://schemas.microsoft.com/office/drawing/2014/main" xmlns="" id="{F12D097A-939F-4B15-9285-7FD92FB2EC05}"/>
              </a:ext>
            </a:extLst>
          </p:cNvPr>
          <p:cNvGrpSpPr/>
          <p:nvPr/>
        </p:nvGrpSpPr>
        <p:grpSpPr>
          <a:xfrm>
            <a:off x="1711289" y="1171726"/>
            <a:ext cx="2477314" cy="1718390"/>
            <a:chOff x="1711289" y="1170308"/>
            <a:chExt cx="2477314" cy="1718390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4D7400A4-9C0F-4913-B278-AC62F825B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11289" y="1170308"/>
              <a:ext cx="2466975" cy="1457325"/>
            </a:xfrm>
            <a:prstGeom prst="rect">
              <a:avLst/>
            </a:prstGeom>
          </p:spPr>
        </p:pic>
        <p:sp>
          <p:nvSpPr>
            <p:cNvPr id="1028" name="矩形 1027">
              <a:extLst>
                <a:ext uri="{FF2B5EF4-FFF2-40B4-BE49-F238E27FC236}">
                  <a16:creationId xmlns:a16="http://schemas.microsoft.com/office/drawing/2014/main" xmlns="" id="{40E8DD65-1AF5-4CB5-8C8F-D1DBFDF9441A}"/>
                </a:ext>
              </a:extLst>
            </p:cNvPr>
            <p:cNvSpPr/>
            <p:nvPr/>
          </p:nvSpPr>
          <p:spPr>
            <a:xfrm>
              <a:off x="1711289" y="2406291"/>
              <a:ext cx="2477314" cy="482407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北京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多云： 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—</a:t>
              </a:r>
              <a:r>
                <a:rPr lang="en-US" altLang="zh-CN" sz="1600" b="1" spc="-160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en-US" altLang="zh-CN" sz="1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℃ </a:t>
              </a:r>
              <a:r>
                <a:rPr lang="zh-CN" altLang="en-US" sz="1600" b="1" spc="-160" dirty="0">
                  <a:latin typeface="楷体" panose="02010609060101010101" pitchFamily="49" charset="-122"/>
                  <a:ea typeface="楷体" panose="02010609060101010101" pitchFamily="49" charset="-122"/>
                </a:rPr>
                <a:t>～</a:t>
              </a:r>
              <a:r>
                <a:rPr lang="en-US" altLang="zh-CN" sz="1600" b="1" spc="-160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r>
                <a:rPr lang="en-US" altLang="zh-CN" sz="1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℃</a:t>
              </a:r>
              <a:endParaRPr lang="zh-CN" altLang="en-US" sz="1600" b="1" spc="-16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30" name="组合 1029">
            <a:extLst>
              <a:ext uri="{FF2B5EF4-FFF2-40B4-BE49-F238E27FC236}">
                <a16:creationId xmlns:a16="http://schemas.microsoft.com/office/drawing/2014/main" xmlns="" id="{8C71EE22-276C-403A-B764-4BCC320B3194}"/>
              </a:ext>
            </a:extLst>
          </p:cNvPr>
          <p:cNvGrpSpPr/>
          <p:nvPr/>
        </p:nvGrpSpPr>
        <p:grpSpPr>
          <a:xfrm>
            <a:off x="4572000" y="1182653"/>
            <a:ext cx="2475738" cy="1714523"/>
            <a:chOff x="4572000" y="1181235"/>
            <a:chExt cx="2475738" cy="1714523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7230BD9E-353D-4A35-8DB4-CE632560A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0" y="1181235"/>
              <a:ext cx="2475738" cy="1435469"/>
            </a:xfrm>
            <a:prstGeom prst="rect">
              <a:avLst/>
            </a:prstGeom>
          </p:spPr>
        </p:pic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35D9F1C0-8347-4963-91B7-53ADCAAF77EF}"/>
                </a:ext>
              </a:extLst>
            </p:cNvPr>
            <p:cNvSpPr/>
            <p:nvPr/>
          </p:nvSpPr>
          <p:spPr>
            <a:xfrm>
              <a:off x="4572000" y="2413351"/>
              <a:ext cx="2475738" cy="482407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哈尔滨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晴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—15</a:t>
              </a:r>
              <a:r>
                <a:rPr lang="en-US" altLang="zh-CN" sz="1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℃ </a:t>
              </a: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～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—10</a:t>
              </a:r>
              <a:r>
                <a:rPr lang="en-US" altLang="zh-CN" sz="1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 ℃</a:t>
              </a:r>
              <a:endPara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31" name="组合 1030">
            <a:extLst>
              <a:ext uri="{FF2B5EF4-FFF2-40B4-BE49-F238E27FC236}">
                <a16:creationId xmlns:a16="http://schemas.microsoft.com/office/drawing/2014/main" xmlns="" id="{3A6487A5-A967-4077-AF68-73583582B218}"/>
              </a:ext>
            </a:extLst>
          </p:cNvPr>
          <p:cNvGrpSpPr/>
          <p:nvPr/>
        </p:nvGrpSpPr>
        <p:grpSpPr>
          <a:xfrm>
            <a:off x="1720318" y="3147814"/>
            <a:ext cx="2448916" cy="1667627"/>
            <a:chOff x="1720318" y="3134953"/>
            <a:chExt cx="2448916" cy="1667627"/>
          </a:xfrm>
        </p:grpSpPr>
        <p:pic>
          <p:nvPicPr>
            <p:cNvPr id="1024" name="图片 1023">
              <a:extLst>
                <a:ext uri="{FF2B5EF4-FFF2-40B4-BE49-F238E27FC236}">
                  <a16:creationId xmlns:a16="http://schemas.microsoft.com/office/drawing/2014/main" xmlns="" id="{1C208237-E5D9-4C75-B873-509FDF327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20318" y="3134953"/>
              <a:ext cx="2448916" cy="1457325"/>
            </a:xfrm>
            <a:prstGeom prst="rect">
              <a:avLst/>
            </a:prstGeom>
          </p:spPr>
        </p:pic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8BCA6E28-2288-4547-B170-E8AF9E8B98A6}"/>
                </a:ext>
              </a:extLst>
            </p:cNvPr>
            <p:cNvSpPr/>
            <p:nvPr/>
          </p:nvSpPr>
          <p:spPr>
            <a:xfrm>
              <a:off x="1724983" y="4320173"/>
              <a:ext cx="2444251" cy="482407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昆明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晴： 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en-US" altLang="zh-CN" sz="1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℃ </a:t>
              </a:r>
              <a:r>
                <a:rPr lang="zh-CN" altLang="en-US" sz="1600" b="1" spc="-160" dirty="0">
                  <a:latin typeface="楷体" panose="02010609060101010101" pitchFamily="49" charset="-122"/>
                  <a:ea typeface="楷体" panose="02010609060101010101" pitchFamily="49" charset="-122"/>
                </a:rPr>
                <a:t>～</a:t>
              </a:r>
              <a:r>
                <a:rPr lang="en-US" altLang="zh-CN" sz="1600" b="1" spc="-160" dirty="0">
                  <a:latin typeface="楷体" panose="02010609060101010101" pitchFamily="49" charset="-122"/>
                  <a:ea typeface="楷体" panose="02010609060101010101" pitchFamily="49" charset="-122"/>
                </a:rPr>
                <a:t>17</a:t>
              </a:r>
              <a:r>
                <a:rPr lang="en-US" altLang="zh-CN" sz="1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℃</a:t>
              </a:r>
              <a:endParaRPr lang="zh-CN" altLang="en-US" sz="1600" b="1" spc="-16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32" name="组合 1031">
            <a:extLst>
              <a:ext uri="{FF2B5EF4-FFF2-40B4-BE49-F238E27FC236}">
                <a16:creationId xmlns:a16="http://schemas.microsoft.com/office/drawing/2014/main" xmlns="" id="{88DC3FFF-2A24-4813-9B3B-F798719C80F1}"/>
              </a:ext>
            </a:extLst>
          </p:cNvPr>
          <p:cNvGrpSpPr/>
          <p:nvPr/>
        </p:nvGrpSpPr>
        <p:grpSpPr>
          <a:xfrm>
            <a:off x="4572000" y="3177201"/>
            <a:ext cx="2486800" cy="1626797"/>
            <a:chOff x="4572000" y="3147422"/>
            <a:chExt cx="2486800" cy="1626797"/>
          </a:xfrm>
        </p:grpSpPr>
        <p:pic>
          <p:nvPicPr>
            <p:cNvPr id="1025" name="图片 1024">
              <a:extLst>
                <a:ext uri="{FF2B5EF4-FFF2-40B4-BE49-F238E27FC236}">
                  <a16:creationId xmlns:a16="http://schemas.microsoft.com/office/drawing/2014/main" xmlns="" id="{427C28B8-057D-4301-B348-42A1F3112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0" y="3147422"/>
              <a:ext cx="2486800" cy="1443157"/>
            </a:xfrm>
            <a:prstGeom prst="rect">
              <a:avLst/>
            </a:prstGeom>
          </p:spPr>
        </p:pic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C128EDB6-7FEF-48DF-BE42-FEDC1075623A}"/>
                </a:ext>
              </a:extLst>
            </p:cNvPr>
            <p:cNvSpPr/>
            <p:nvPr/>
          </p:nvSpPr>
          <p:spPr>
            <a:xfrm>
              <a:off x="4572000" y="4291812"/>
              <a:ext cx="2444251" cy="482407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海口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多云： </a:t>
              </a:r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19</a:t>
              </a:r>
              <a:r>
                <a:rPr lang="en-US" altLang="zh-CN" sz="1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℃ </a:t>
              </a:r>
              <a:r>
                <a:rPr lang="zh-CN" altLang="en-US" sz="1600" b="1" spc="-160" dirty="0">
                  <a:latin typeface="楷体" panose="02010609060101010101" pitchFamily="49" charset="-122"/>
                  <a:ea typeface="楷体" panose="02010609060101010101" pitchFamily="49" charset="-122"/>
                </a:rPr>
                <a:t>～</a:t>
              </a:r>
              <a:r>
                <a:rPr lang="en-US" altLang="zh-CN" sz="1600" b="1" spc="-160" dirty="0">
                  <a:latin typeface="楷体" panose="02010609060101010101" pitchFamily="49" charset="-122"/>
                  <a:ea typeface="楷体" panose="02010609060101010101" pitchFamily="49" charset="-122"/>
                </a:rPr>
                <a:t>25</a:t>
              </a:r>
              <a:r>
                <a:rPr lang="en-US" altLang="zh-CN" sz="1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℃</a:t>
              </a:r>
              <a:endParaRPr lang="zh-CN" altLang="en-US" sz="1600" b="1" spc="-16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4" name="TextBox 56">
            <a:extLst>
              <a:ext uri="{FF2B5EF4-FFF2-40B4-BE49-F238E27FC236}">
                <a16:creationId xmlns:a16="http://schemas.microsoft.com/office/drawing/2014/main" xmlns="" id="{5830AFFC-90CE-48E1-A488-390C547B6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618823"/>
            <a:ext cx="46053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走遍中国：看天气预报</a:t>
            </a:r>
          </a:p>
        </p:txBody>
      </p:sp>
      <p:sp>
        <p:nvSpPr>
          <p:cNvPr id="1033" name="对话气泡: 圆角矩形 1032">
            <a:extLst>
              <a:ext uri="{FF2B5EF4-FFF2-40B4-BE49-F238E27FC236}">
                <a16:creationId xmlns:a16="http://schemas.microsoft.com/office/drawing/2014/main" xmlns="" id="{49A44A9C-70E7-4C7C-96C2-3CC35CC3DBCB}"/>
              </a:ext>
            </a:extLst>
          </p:cNvPr>
          <p:cNvSpPr/>
          <p:nvPr/>
        </p:nvSpPr>
        <p:spPr>
          <a:xfrm>
            <a:off x="140984" y="2842156"/>
            <a:ext cx="1944216" cy="720000"/>
          </a:xfrm>
          <a:prstGeom prst="wedgeRoundRectCallout">
            <a:avLst>
              <a:gd name="adj1" fmla="val 48911"/>
              <a:gd name="adj2" fmla="val -10360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℃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是表示温度的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符号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/>
          </a:p>
        </p:txBody>
      </p:sp>
      <p:sp>
        <p:nvSpPr>
          <p:cNvPr id="54" name="对话气泡: 圆角矩形 53">
            <a:extLst>
              <a:ext uri="{FF2B5EF4-FFF2-40B4-BE49-F238E27FC236}">
                <a16:creationId xmlns:a16="http://schemas.microsoft.com/office/drawing/2014/main" xmlns="" id="{B2CD6B77-510E-4E90-B3B2-2C99867C51BD}"/>
              </a:ext>
            </a:extLst>
          </p:cNvPr>
          <p:cNvSpPr/>
          <p:nvPr/>
        </p:nvSpPr>
        <p:spPr>
          <a:xfrm>
            <a:off x="6783702" y="1965478"/>
            <a:ext cx="2304000" cy="828000"/>
          </a:xfrm>
          <a:prstGeom prst="wedgeRoundRectCallout">
            <a:avLst>
              <a:gd name="adj1" fmla="val -44096"/>
              <a:gd name="adj2" fmla="val 9379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—15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℃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是读作零下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摄氏度。</a:t>
            </a:r>
            <a:endParaRPr lang="zh-CN" altLang="en-US" sz="2400" b="1" dirty="0"/>
          </a:p>
        </p:txBody>
      </p:sp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918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56">
            <a:extLst>
              <a:ext uri="{FF2B5EF4-FFF2-40B4-BE49-F238E27FC236}">
                <a16:creationId xmlns:a16="http://schemas.microsoft.com/office/drawing/2014/main" xmlns="" id="{5830AFFC-90CE-48E1-A488-390C547B6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6973" y="555526"/>
            <a:ext cx="61085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按从北到南方的顺序，整理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天气预报。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xmlns="" id="{99D634D0-9EA9-43EA-BB68-91E319B979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266945"/>
              </p:ext>
            </p:extLst>
          </p:nvPr>
        </p:nvGraphicFramePr>
        <p:xfrm>
          <a:off x="1691680" y="1094606"/>
          <a:ext cx="6096000" cy="19812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148419615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383281806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406089793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3309508039"/>
                    </a:ext>
                  </a:extLst>
                </a:gridCol>
              </a:tblGrid>
              <a:tr h="33319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城市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最高气温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最低气温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29387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哈尔滨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—10</a:t>
                      </a:r>
                      <a:r>
                        <a:rPr lang="en-US" altLang="zh-CN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—15</a:t>
                      </a:r>
                      <a:r>
                        <a:rPr lang="en-US" altLang="zh-CN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97341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北京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多云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—3</a:t>
                      </a:r>
                      <a:r>
                        <a:rPr lang="en-US" altLang="zh-CN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℃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4473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昆明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17℃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4℃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8273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海口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多云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25℃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19℃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4986465"/>
                  </a:ext>
                </a:extLst>
              </a:tr>
            </a:tbl>
          </a:graphicData>
        </a:graphic>
      </p:graphicFrame>
      <p:pic>
        <p:nvPicPr>
          <p:cNvPr id="26" name="Picture 3">
            <a:extLst>
              <a:ext uri="{FF2B5EF4-FFF2-40B4-BE49-F238E27FC236}">
                <a16:creationId xmlns:a16="http://schemas.microsoft.com/office/drawing/2014/main" xmlns="" id="{4F667FB6-0AC1-4A77-895E-65BEF68E8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6191" y="3172192"/>
            <a:ext cx="1129465" cy="1343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对话气泡: 圆角矩形 5">
            <a:extLst>
              <a:ext uri="{FF2B5EF4-FFF2-40B4-BE49-F238E27FC236}">
                <a16:creationId xmlns:a16="http://schemas.microsoft.com/office/drawing/2014/main" xmlns="" id="{FF21E324-DD58-4676-9C1E-64DB6066D062}"/>
              </a:ext>
            </a:extLst>
          </p:cNvPr>
          <p:cNvSpPr/>
          <p:nvPr/>
        </p:nvSpPr>
        <p:spPr>
          <a:xfrm>
            <a:off x="1620392" y="3147814"/>
            <a:ext cx="6480000" cy="1368000"/>
          </a:xfrm>
          <a:prstGeom prst="wedgeRoundRectCallout">
            <a:avLst>
              <a:gd name="adj1" fmla="val -56801"/>
              <a:gd name="adj2" fmla="val -1060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智慧老人告诉你：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科学家把水结冰时的温度定为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（读作零摄氏度），沸水的温度定为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，低于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的，在数字前添上“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”，如“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—12℃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”表示比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低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。零下的气温数越大天气越冷，零上气温数越大天越热。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387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56">
            <a:extLst>
              <a:ext uri="{FF2B5EF4-FFF2-40B4-BE49-F238E27FC236}">
                <a16:creationId xmlns:a16="http://schemas.microsoft.com/office/drawing/2014/main" xmlns="" id="{5830AFFC-90CE-48E1-A488-390C547B6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411510"/>
            <a:ext cx="39604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最高气温和最低气温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93EAC39-EED9-462A-B496-CFF849DF327E}"/>
              </a:ext>
            </a:extLst>
          </p:cNvPr>
          <p:cNvSpPr/>
          <p:nvPr/>
        </p:nvSpPr>
        <p:spPr>
          <a:xfrm>
            <a:off x="1878902" y="1203598"/>
            <a:ext cx="2477314" cy="64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北京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多云： 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en-US" altLang="zh-CN" sz="18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18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℃ </a:t>
            </a:r>
            <a:r>
              <a:rPr lang="zh-CN" altLang="en-US" sz="18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18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18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1800" b="1" spc="-16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对话气泡: 圆角矩形 16">
            <a:extLst>
              <a:ext uri="{FF2B5EF4-FFF2-40B4-BE49-F238E27FC236}">
                <a16:creationId xmlns:a16="http://schemas.microsoft.com/office/drawing/2014/main" xmlns="" id="{E0039BC2-C553-4861-BB39-0E675880CFDF}"/>
              </a:ext>
            </a:extLst>
          </p:cNvPr>
          <p:cNvSpPr/>
          <p:nvPr/>
        </p:nvSpPr>
        <p:spPr>
          <a:xfrm>
            <a:off x="611800" y="2355822"/>
            <a:ext cx="2232000" cy="864000"/>
          </a:xfrm>
          <a:prstGeom prst="wedgeRoundRectCallout">
            <a:avLst>
              <a:gd name="adj1" fmla="val 48911"/>
              <a:gd name="adj2" fmla="val -10360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—3℃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读作零下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摄氏度，是这天中的最低气温。</a:t>
            </a:r>
            <a:endParaRPr lang="zh-CN" altLang="en-US" sz="2000" b="1" dirty="0"/>
          </a:p>
        </p:txBody>
      </p:sp>
      <p:sp>
        <p:nvSpPr>
          <p:cNvPr id="18" name="对话气泡: 圆角矩形 17">
            <a:extLst>
              <a:ext uri="{FF2B5EF4-FFF2-40B4-BE49-F238E27FC236}">
                <a16:creationId xmlns:a16="http://schemas.microsoft.com/office/drawing/2014/main" xmlns="" id="{4666E4EB-2808-4A78-92C2-0873E3BFF4BA}"/>
              </a:ext>
            </a:extLst>
          </p:cNvPr>
          <p:cNvSpPr/>
          <p:nvPr/>
        </p:nvSpPr>
        <p:spPr>
          <a:xfrm>
            <a:off x="3348104" y="2319822"/>
            <a:ext cx="2160000" cy="900000"/>
          </a:xfrm>
          <a:prstGeom prst="wedgeRoundRectCallout">
            <a:avLst>
              <a:gd name="adj1" fmla="val -54258"/>
              <a:gd name="adj2" fmla="val -9749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摄氏度，是这一天中的最高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气温。</a:t>
            </a:r>
            <a:endParaRPr lang="zh-CN" altLang="en-US" sz="2000" b="1" dirty="0"/>
          </a:p>
        </p:txBody>
      </p:sp>
      <p:sp>
        <p:nvSpPr>
          <p:cNvPr id="19" name="对话气泡: 圆角矩形 18">
            <a:extLst>
              <a:ext uri="{FF2B5EF4-FFF2-40B4-BE49-F238E27FC236}">
                <a16:creationId xmlns:a16="http://schemas.microsoft.com/office/drawing/2014/main" xmlns="" id="{62EDFDD4-CF1D-420D-B454-750ED3E29E3B}"/>
              </a:ext>
            </a:extLst>
          </p:cNvPr>
          <p:cNvSpPr/>
          <p:nvPr/>
        </p:nvSpPr>
        <p:spPr>
          <a:xfrm>
            <a:off x="1835696" y="3607988"/>
            <a:ext cx="3026681" cy="691954"/>
          </a:xfrm>
          <a:prstGeom prst="wedgeRoundRectCallout">
            <a:avLst>
              <a:gd name="adj1" fmla="val -69725"/>
              <a:gd name="adj2" fmla="val 9419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零下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温度和零上温度以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0℃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为分界线的。</a:t>
            </a:r>
            <a:endParaRPr lang="zh-CN" altLang="en-US" sz="2400" b="1" dirty="0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xmlns="" id="{15D91EC7-64D6-4B36-AC7E-65A4330B8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75184"/>
            <a:ext cx="128587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对话气泡: 圆角矩形 20">
            <a:extLst>
              <a:ext uri="{FF2B5EF4-FFF2-40B4-BE49-F238E27FC236}">
                <a16:creationId xmlns:a16="http://schemas.microsoft.com/office/drawing/2014/main" xmlns="" id="{AF54B60D-2684-49B8-A0F5-CED9148EAEE8}"/>
              </a:ext>
            </a:extLst>
          </p:cNvPr>
          <p:cNvSpPr/>
          <p:nvPr/>
        </p:nvSpPr>
        <p:spPr>
          <a:xfrm>
            <a:off x="6660232" y="2611129"/>
            <a:ext cx="1087604" cy="343390"/>
          </a:xfrm>
          <a:prstGeom prst="wedgeRoundRectCallout">
            <a:avLst>
              <a:gd name="adj1" fmla="val -68641"/>
              <a:gd name="adj2" fmla="val -194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分界线</a:t>
            </a:r>
          </a:p>
        </p:txBody>
      </p:sp>
      <p:sp>
        <p:nvSpPr>
          <p:cNvPr id="22" name="Text Box 8">
            <a:extLst>
              <a:ext uri="{FF2B5EF4-FFF2-40B4-BE49-F238E27FC236}">
                <a16:creationId xmlns:a16="http://schemas.microsoft.com/office/drawing/2014/main" xmlns="" id="{4F660C59-9CAA-403F-8D71-5CA107F98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453" y="2446759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23" name="Text Box 8">
            <a:extLst>
              <a:ext uri="{FF2B5EF4-FFF2-40B4-BE49-F238E27FC236}">
                <a16:creationId xmlns:a16="http://schemas.microsoft.com/office/drawing/2014/main" xmlns="" id="{57539F22-9C3A-40AA-9544-C3B7F9E5E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453" y="2235074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24" name="Text Box 8">
            <a:extLst>
              <a:ext uri="{FF2B5EF4-FFF2-40B4-BE49-F238E27FC236}">
                <a16:creationId xmlns:a16="http://schemas.microsoft.com/office/drawing/2014/main" xmlns="" id="{0C0AB6CC-9AD3-4ECE-A046-4693D85F7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453" y="2005561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27" name="Text Box 8">
            <a:extLst>
              <a:ext uri="{FF2B5EF4-FFF2-40B4-BE49-F238E27FC236}">
                <a16:creationId xmlns:a16="http://schemas.microsoft.com/office/drawing/2014/main" xmlns="" id="{58CE6A2E-3E72-4388-82C2-89B3E610F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453" y="1795685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28" name="Text Box 8">
            <a:extLst>
              <a:ext uri="{FF2B5EF4-FFF2-40B4-BE49-F238E27FC236}">
                <a16:creationId xmlns:a16="http://schemas.microsoft.com/office/drawing/2014/main" xmlns="" id="{4AC3F981-343D-4BF7-8187-B6F3F21BA2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453" y="1600152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29" name="Text Box 8">
            <a:extLst>
              <a:ext uri="{FF2B5EF4-FFF2-40B4-BE49-F238E27FC236}">
                <a16:creationId xmlns:a16="http://schemas.microsoft.com/office/drawing/2014/main" xmlns="" id="{1411776A-1D44-46B6-88E1-0000F993A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453" y="2654684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30" name="Text Box 8">
            <a:extLst>
              <a:ext uri="{FF2B5EF4-FFF2-40B4-BE49-F238E27FC236}">
                <a16:creationId xmlns:a16="http://schemas.microsoft.com/office/drawing/2014/main" xmlns="" id="{2F08525A-7A90-434D-A773-4E7390FE4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453" y="2869299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</a:p>
        </p:txBody>
      </p:sp>
      <p:sp>
        <p:nvSpPr>
          <p:cNvPr id="31" name="Text Box 8">
            <a:extLst>
              <a:ext uri="{FF2B5EF4-FFF2-40B4-BE49-F238E27FC236}">
                <a16:creationId xmlns:a16="http://schemas.microsoft.com/office/drawing/2014/main" xmlns="" id="{DDBDFC86-F697-433D-A452-CE16D67AF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453" y="3083914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</a:p>
        </p:txBody>
      </p:sp>
      <p:sp>
        <p:nvSpPr>
          <p:cNvPr id="32" name="Text Box 8">
            <a:extLst>
              <a:ext uri="{FF2B5EF4-FFF2-40B4-BE49-F238E27FC236}">
                <a16:creationId xmlns:a16="http://schemas.microsoft.com/office/drawing/2014/main" xmlns="" id="{0BD4DF8D-B8CB-4CD1-9533-72DD27F86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453" y="3298529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-3</a:t>
            </a:r>
          </a:p>
        </p:txBody>
      </p:sp>
      <p:sp>
        <p:nvSpPr>
          <p:cNvPr id="33" name="Text Box 8">
            <a:extLst>
              <a:ext uri="{FF2B5EF4-FFF2-40B4-BE49-F238E27FC236}">
                <a16:creationId xmlns:a16="http://schemas.microsoft.com/office/drawing/2014/main" xmlns="" id="{56AA469E-D3B6-448E-B531-5FB1795EF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453" y="3548616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</a:t>
            </a:r>
          </a:p>
        </p:txBody>
      </p:sp>
      <p:sp>
        <p:nvSpPr>
          <p:cNvPr id="34" name="对话气泡: 圆角矩形 33">
            <a:extLst>
              <a:ext uri="{FF2B5EF4-FFF2-40B4-BE49-F238E27FC236}">
                <a16:creationId xmlns:a16="http://schemas.microsoft.com/office/drawing/2014/main" xmlns="" id="{472C4D1E-DF91-45B1-8299-E15D78E38789}"/>
              </a:ext>
            </a:extLst>
          </p:cNvPr>
          <p:cNvSpPr/>
          <p:nvPr/>
        </p:nvSpPr>
        <p:spPr>
          <a:xfrm>
            <a:off x="6714718" y="1923678"/>
            <a:ext cx="1457682" cy="343390"/>
          </a:xfrm>
          <a:prstGeom prst="wedgeRoundRectCallout">
            <a:avLst>
              <a:gd name="adj1" fmla="val -68641"/>
              <a:gd name="adj2" fmla="val -194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零上温度</a:t>
            </a:r>
          </a:p>
        </p:txBody>
      </p:sp>
      <p:sp>
        <p:nvSpPr>
          <p:cNvPr id="35" name="对话气泡: 圆角矩形 34">
            <a:extLst>
              <a:ext uri="{FF2B5EF4-FFF2-40B4-BE49-F238E27FC236}">
                <a16:creationId xmlns:a16="http://schemas.microsoft.com/office/drawing/2014/main" xmlns="" id="{FC4B2564-7667-402B-9D6C-967E56D93EEF}"/>
              </a:ext>
            </a:extLst>
          </p:cNvPr>
          <p:cNvSpPr/>
          <p:nvPr/>
        </p:nvSpPr>
        <p:spPr>
          <a:xfrm>
            <a:off x="6714718" y="3235941"/>
            <a:ext cx="1457682" cy="343390"/>
          </a:xfrm>
          <a:prstGeom prst="wedgeRoundRectCallout">
            <a:avLst>
              <a:gd name="adj1" fmla="val -68641"/>
              <a:gd name="adj2" fmla="val -194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零下温度</a:t>
            </a:r>
          </a:p>
        </p:txBody>
      </p:sp>
      <p:pic>
        <p:nvPicPr>
          <p:cNvPr id="36" name="Picture 3">
            <a:extLst>
              <a:ext uri="{FF2B5EF4-FFF2-40B4-BE49-F238E27FC236}">
                <a16:creationId xmlns:a16="http://schemas.microsoft.com/office/drawing/2014/main" xmlns="" id="{4C3B75DA-ECB8-4EA8-A6A0-358DD86DF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1559" y="3435846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7" name="组合 3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8" name="图片 3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087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 animBg="1"/>
      <p:bldP spid="22" grpId="0"/>
      <p:bldP spid="23" grpId="0"/>
      <p:bldP spid="24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56">
            <a:extLst>
              <a:ext uri="{FF2B5EF4-FFF2-40B4-BE49-F238E27FC236}">
                <a16:creationId xmlns:a16="http://schemas.microsoft.com/office/drawing/2014/main" xmlns="" id="{5830AFFC-90CE-48E1-A488-390C547B6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02799"/>
            <a:ext cx="65250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最高气温和最低气温之间的温度差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xmlns="" id="{15D91EC7-64D6-4B36-AC7E-65A4330B8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277" y="1347614"/>
            <a:ext cx="128587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8">
            <a:extLst>
              <a:ext uri="{FF2B5EF4-FFF2-40B4-BE49-F238E27FC236}">
                <a16:creationId xmlns:a16="http://schemas.microsoft.com/office/drawing/2014/main" xmlns="" id="{4F660C59-9CAA-403F-8D71-5CA107F98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8594" y="2519189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23" name="Text Box 8">
            <a:extLst>
              <a:ext uri="{FF2B5EF4-FFF2-40B4-BE49-F238E27FC236}">
                <a16:creationId xmlns:a16="http://schemas.microsoft.com/office/drawing/2014/main" xmlns="" id="{57539F22-9C3A-40AA-9544-C3B7F9E5E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8594" y="2307504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24" name="Text Box 8">
            <a:extLst>
              <a:ext uri="{FF2B5EF4-FFF2-40B4-BE49-F238E27FC236}">
                <a16:creationId xmlns:a16="http://schemas.microsoft.com/office/drawing/2014/main" xmlns="" id="{0C0AB6CC-9AD3-4ECE-A046-4693D85F7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8594" y="2077991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27" name="Text Box 8">
            <a:extLst>
              <a:ext uri="{FF2B5EF4-FFF2-40B4-BE49-F238E27FC236}">
                <a16:creationId xmlns:a16="http://schemas.microsoft.com/office/drawing/2014/main" xmlns="" id="{58CE6A2E-3E72-4388-82C2-89B3E610F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8594" y="1868115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28" name="Text Box 8">
            <a:extLst>
              <a:ext uri="{FF2B5EF4-FFF2-40B4-BE49-F238E27FC236}">
                <a16:creationId xmlns:a16="http://schemas.microsoft.com/office/drawing/2014/main" xmlns="" id="{4AC3F981-343D-4BF7-8187-B6F3F21BA2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8594" y="1672582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29" name="Text Box 8">
            <a:extLst>
              <a:ext uri="{FF2B5EF4-FFF2-40B4-BE49-F238E27FC236}">
                <a16:creationId xmlns:a16="http://schemas.microsoft.com/office/drawing/2014/main" xmlns="" id="{1411776A-1D44-46B6-88E1-0000F993A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8594" y="2727114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30" name="Text Box 8">
            <a:extLst>
              <a:ext uri="{FF2B5EF4-FFF2-40B4-BE49-F238E27FC236}">
                <a16:creationId xmlns:a16="http://schemas.microsoft.com/office/drawing/2014/main" xmlns="" id="{2F08525A-7A90-434D-A773-4E7390FE4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8594" y="2941729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</a:p>
        </p:txBody>
      </p:sp>
      <p:sp>
        <p:nvSpPr>
          <p:cNvPr id="31" name="Text Box 8">
            <a:extLst>
              <a:ext uri="{FF2B5EF4-FFF2-40B4-BE49-F238E27FC236}">
                <a16:creationId xmlns:a16="http://schemas.microsoft.com/office/drawing/2014/main" xmlns="" id="{DDBDFC86-F697-433D-A452-CE16D67AF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8594" y="3156344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</a:t>
            </a:r>
          </a:p>
        </p:txBody>
      </p:sp>
      <p:sp>
        <p:nvSpPr>
          <p:cNvPr id="32" name="Text Box 8">
            <a:extLst>
              <a:ext uri="{FF2B5EF4-FFF2-40B4-BE49-F238E27FC236}">
                <a16:creationId xmlns:a16="http://schemas.microsoft.com/office/drawing/2014/main" xmlns="" id="{0BD4DF8D-B8CB-4CD1-9533-72DD27F86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8594" y="3370959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-3</a:t>
            </a:r>
          </a:p>
        </p:txBody>
      </p:sp>
      <p:sp>
        <p:nvSpPr>
          <p:cNvPr id="33" name="Text Box 8">
            <a:extLst>
              <a:ext uri="{FF2B5EF4-FFF2-40B4-BE49-F238E27FC236}">
                <a16:creationId xmlns:a16="http://schemas.microsoft.com/office/drawing/2014/main" xmlns="" id="{56AA469E-D3B6-448E-B531-5FB1795EF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8594" y="3621046"/>
            <a:ext cx="430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</a:t>
            </a:r>
          </a:p>
        </p:txBody>
      </p:sp>
      <p:sp>
        <p:nvSpPr>
          <p:cNvPr id="37" name="圆角矩形 36">
            <a:extLst>
              <a:ext uri="{FF2B5EF4-FFF2-40B4-BE49-F238E27FC236}">
                <a16:creationId xmlns:a16="http://schemas.microsoft.com/office/drawing/2014/main" xmlns="" id="{CA87F836-9E6C-4D86-8C0F-2CFA35CF2B53}"/>
              </a:ext>
            </a:extLst>
          </p:cNvPr>
          <p:cNvSpPr/>
          <p:nvPr/>
        </p:nvSpPr>
        <p:spPr>
          <a:xfrm>
            <a:off x="1403648" y="1131590"/>
            <a:ext cx="3276064" cy="684000"/>
          </a:xfrm>
          <a:prstGeom prst="round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北京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多云：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en-US" altLang="zh-CN" sz="24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℃ </a:t>
            </a:r>
            <a:r>
              <a:rPr lang="zh-CN" altLang="en-US" sz="24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4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400" b="1" spc="-16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FD60BE99-2A1E-427C-BE49-BC890A29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3061" y="3398985"/>
            <a:ext cx="503238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" name="箭头: 左弧形 1">
            <a:extLst>
              <a:ext uri="{FF2B5EF4-FFF2-40B4-BE49-F238E27FC236}">
                <a16:creationId xmlns:a16="http://schemas.microsoft.com/office/drawing/2014/main" xmlns="" id="{4962834D-6F89-47AA-9983-AC8AD6AF188A}"/>
              </a:ext>
            </a:extLst>
          </p:cNvPr>
          <p:cNvSpPr/>
          <p:nvPr/>
        </p:nvSpPr>
        <p:spPr>
          <a:xfrm>
            <a:off x="6373426" y="2884641"/>
            <a:ext cx="46317" cy="69264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TextBox 56">
            <a:extLst>
              <a:ext uri="{FF2B5EF4-FFF2-40B4-BE49-F238E27FC236}">
                <a16:creationId xmlns:a16="http://schemas.microsoft.com/office/drawing/2014/main" xmlns="" id="{8E574A19-EBF0-4B28-93DF-BEF814538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630" y="3047888"/>
            <a:ext cx="9325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0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低</a:t>
            </a:r>
            <a:r>
              <a:rPr lang="en-US" altLang="zh-CN" sz="20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68E0AB56-5894-4B37-8D32-0EDF6B78A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9105" y="1640177"/>
            <a:ext cx="503238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42" name="箭头: 左弧形 41">
            <a:extLst>
              <a:ext uri="{FF2B5EF4-FFF2-40B4-BE49-F238E27FC236}">
                <a16:creationId xmlns:a16="http://schemas.microsoft.com/office/drawing/2014/main" xmlns="" id="{909C738B-AB6D-4BED-89EC-AFDCB993EE09}"/>
              </a:ext>
            </a:extLst>
          </p:cNvPr>
          <p:cNvSpPr/>
          <p:nvPr/>
        </p:nvSpPr>
        <p:spPr>
          <a:xfrm>
            <a:off x="6350267" y="1815355"/>
            <a:ext cx="69476" cy="105331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TextBox 56">
            <a:extLst>
              <a:ext uri="{FF2B5EF4-FFF2-40B4-BE49-F238E27FC236}">
                <a16:creationId xmlns:a16="http://schemas.microsoft.com/office/drawing/2014/main" xmlns="" id="{871AB8D4-F38B-436B-9EB1-0D39EAE29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3395" y="2164273"/>
            <a:ext cx="9325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0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0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5" name="箭头: 左弧形 44">
            <a:extLst>
              <a:ext uri="{FF2B5EF4-FFF2-40B4-BE49-F238E27FC236}">
                <a16:creationId xmlns:a16="http://schemas.microsoft.com/office/drawing/2014/main" xmlns="" id="{6ABBD952-8E48-49D2-9A39-D2D81092081D}"/>
              </a:ext>
            </a:extLst>
          </p:cNvPr>
          <p:cNvSpPr/>
          <p:nvPr/>
        </p:nvSpPr>
        <p:spPr>
          <a:xfrm flipH="1">
            <a:off x="6836299" y="1783846"/>
            <a:ext cx="259615" cy="179484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TextBox 56">
            <a:extLst>
              <a:ext uri="{FF2B5EF4-FFF2-40B4-BE49-F238E27FC236}">
                <a16:creationId xmlns:a16="http://schemas.microsoft.com/office/drawing/2014/main" xmlns="" id="{46A39EB6-0E4F-450F-9D60-BD91AFAA4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5792" y="2461430"/>
            <a:ext cx="9325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0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低</a:t>
            </a:r>
            <a:r>
              <a:rPr lang="en-US" altLang="zh-CN" sz="20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7" name="对话气泡: 圆角矩形 46">
            <a:extLst>
              <a:ext uri="{FF2B5EF4-FFF2-40B4-BE49-F238E27FC236}">
                <a16:creationId xmlns:a16="http://schemas.microsoft.com/office/drawing/2014/main" xmlns="" id="{D6A21D6E-297B-476D-97F9-584A46CFD3B0}"/>
              </a:ext>
            </a:extLst>
          </p:cNvPr>
          <p:cNvSpPr/>
          <p:nvPr/>
        </p:nvSpPr>
        <p:spPr>
          <a:xfrm>
            <a:off x="1475656" y="2067694"/>
            <a:ext cx="3026681" cy="423090"/>
          </a:xfrm>
          <a:prstGeom prst="wedgeRoundRectCallout">
            <a:avLst>
              <a:gd name="adj1" fmla="val -56879"/>
              <a:gd name="adj2" fmla="val 46119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en-US" altLang="zh-CN" sz="20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低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3℃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48" name="Picture 3">
            <a:extLst>
              <a:ext uri="{FF2B5EF4-FFF2-40B4-BE49-F238E27FC236}">
                <a16:creationId xmlns:a16="http://schemas.microsoft.com/office/drawing/2014/main" xmlns="" id="{8CBD0877-74AD-4902-8F11-68095FE7D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1" y="1932895"/>
            <a:ext cx="793650" cy="95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>
            <a:extLst>
              <a:ext uri="{FF2B5EF4-FFF2-40B4-BE49-F238E27FC236}">
                <a16:creationId xmlns:a16="http://schemas.microsoft.com/office/drawing/2014/main" xmlns="" id="{354DD7AF-B352-4A95-969F-87FC35D97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1" y="2859782"/>
            <a:ext cx="782567" cy="101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对话气泡: 圆角矩形 49">
            <a:extLst>
              <a:ext uri="{FF2B5EF4-FFF2-40B4-BE49-F238E27FC236}">
                <a16:creationId xmlns:a16="http://schemas.microsoft.com/office/drawing/2014/main" xmlns="" id="{1941D25A-6316-4418-A0BB-45F0E005196F}"/>
              </a:ext>
            </a:extLst>
          </p:cNvPr>
          <p:cNvSpPr/>
          <p:nvPr/>
        </p:nvSpPr>
        <p:spPr>
          <a:xfrm>
            <a:off x="1547664" y="2859782"/>
            <a:ext cx="3026681" cy="461665"/>
          </a:xfrm>
          <a:prstGeom prst="wedgeRoundRectCallout">
            <a:avLst>
              <a:gd name="adj1" fmla="val -58915"/>
              <a:gd name="adj2" fmla="val 44489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5℃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51" name="对话气泡: 圆角矩形 50">
            <a:extLst>
              <a:ext uri="{FF2B5EF4-FFF2-40B4-BE49-F238E27FC236}">
                <a16:creationId xmlns:a16="http://schemas.microsoft.com/office/drawing/2014/main" xmlns="" id="{DBE9035A-1D7B-49E1-BAF4-29A5F6F39A3F}"/>
              </a:ext>
            </a:extLst>
          </p:cNvPr>
          <p:cNvSpPr/>
          <p:nvPr/>
        </p:nvSpPr>
        <p:spPr>
          <a:xfrm>
            <a:off x="1619672" y="3795886"/>
            <a:ext cx="3026681" cy="423090"/>
          </a:xfrm>
          <a:prstGeom prst="wedgeRoundRectCallout">
            <a:avLst>
              <a:gd name="adj1" fmla="val -58237"/>
              <a:gd name="adj2" fmla="val 38834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en-US" altLang="zh-CN" sz="20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低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8℃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52" name="Picture 3">
            <a:extLst>
              <a:ext uri="{FF2B5EF4-FFF2-40B4-BE49-F238E27FC236}">
                <a16:creationId xmlns:a16="http://schemas.microsoft.com/office/drawing/2014/main" xmlns="" id="{16FAEFE6-266F-4DF2-8403-45BCBAE73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7" y="3759199"/>
            <a:ext cx="713383" cy="95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5" name="组合 3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6" name="图片 35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43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" grpId="0" animBg="1"/>
      <p:bldP spid="39" grpId="0"/>
      <p:bldP spid="41" grpId="0" animBg="1"/>
      <p:bldP spid="42" grpId="0" animBg="1"/>
      <p:bldP spid="43" grpId="0"/>
      <p:bldP spid="45" grpId="0" animBg="1"/>
      <p:bldP spid="46" grpId="0"/>
      <p:bldP spid="47" grpId="0" animBg="1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28E52C61-7D6D-4E2A-9E18-743A4847622C}"/>
              </a:ext>
            </a:extLst>
          </p:cNvPr>
          <p:cNvSpPr/>
          <p:nvPr/>
        </p:nvSpPr>
        <p:spPr>
          <a:xfrm>
            <a:off x="1352461" y="1419622"/>
            <a:ext cx="2907786" cy="68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哈尔滨</a:t>
            </a:r>
            <a:endParaRPr lang="en-US" altLang="zh-CN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晴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—15℃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—10 ℃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3D304F0A-E591-43F6-B52F-EE20FB087117}"/>
              </a:ext>
            </a:extLst>
          </p:cNvPr>
          <p:cNvSpPr/>
          <p:nvPr/>
        </p:nvSpPr>
        <p:spPr>
          <a:xfrm>
            <a:off x="1357957" y="2365983"/>
            <a:ext cx="2870804" cy="68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昆明</a:t>
            </a:r>
            <a:endParaRPr lang="en-US" altLang="zh-CN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晴：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4℃ </a:t>
            </a:r>
            <a:r>
              <a:rPr lang="zh-CN" altLang="en-US" sz="20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0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r>
              <a:rPr lang="en-US" altLang="zh-CN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000" b="1" spc="-16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F535C3C2-F8F7-4E7A-8757-720CB54436B7}"/>
              </a:ext>
            </a:extLst>
          </p:cNvPr>
          <p:cNvSpPr/>
          <p:nvPr/>
        </p:nvSpPr>
        <p:spPr>
          <a:xfrm>
            <a:off x="1379333" y="3235422"/>
            <a:ext cx="2870804" cy="68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海口</a:t>
            </a:r>
            <a:endParaRPr lang="en-US" altLang="zh-CN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多云：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19℃ </a:t>
            </a:r>
            <a:r>
              <a:rPr lang="zh-CN" altLang="en-US" sz="20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0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en-US" altLang="zh-CN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000" b="1" spc="-16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对话气泡: 圆角矩形 52">
            <a:extLst>
              <a:ext uri="{FF2B5EF4-FFF2-40B4-BE49-F238E27FC236}">
                <a16:creationId xmlns:a16="http://schemas.microsoft.com/office/drawing/2014/main" xmlns="" id="{BF9061D8-BB46-4D86-B56D-53BEE8EA25FB}"/>
              </a:ext>
            </a:extLst>
          </p:cNvPr>
          <p:cNvSpPr/>
          <p:nvPr/>
        </p:nvSpPr>
        <p:spPr>
          <a:xfrm>
            <a:off x="4569655" y="1572816"/>
            <a:ext cx="3026681" cy="423090"/>
          </a:xfrm>
          <a:prstGeom prst="wedgeRoundRectCallout">
            <a:avLst>
              <a:gd name="adj1" fmla="val -57897"/>
              <a:gd name="adj2" fmla="val 21836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en-US" altLang="zh-CN" sz="20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—10℃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低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5℃</a:t>
            </a:r>
            <a:r>
              <a:rPr lang="en-US" altLang="zh-CN" sz="20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54" name="对话气泡: 圆角矩形 53">
            <a:extLst>
              <a:ext uri="{FF2B5EF4-FFF2-40B4-BE49-F238E27FC236}">
                <a16:creationId xmlns:a16="http://schemas.microsoft.com/office/drawing/2014/main" xmlns="" id="{42FC9367-03E9-4A3D-94A4-7B2D830AD651}"/>
              </a:ext>
            </a:extLst>
          </p:cNvPr>
          <p:cNvSpPr/>
          <p:nvPr/>
        </p:nvSpPr>
        <p:spPr>
          <a:xfrm>
            <a:off x="4569655" y="2483078"/>
            <a:ext cx="3026681" cy="461665"/>
          </a:xfrm>
          <a:prstGeom prst="wedgeRoundRectCallout">
            <a:avLst>
              <a:gd name="adj1" fmla="val -57897"/>
              <a:gd name="adj2" fmla="val 13333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低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13℃</a:t>
            </a:r>
            <a:r>
              <a:rPr lang="en-US" altLang="zh-CN" sz="20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55" name="对话气泡: 圆角矩形 54">
            <a:extLst>
              <a:ext uri="{FF2B5EF4-FFF2-40B4-BE49-F238E27FC236}">
                <a16:creationId xmlns:a16="http://schemas.microsoft.com/office/drawing/2014/main" xmlns="" id="{564FCA5C-EC8B-4E95-B3EE-71A3BC90D200}"/>
              </a:ext>
            </a:extLst>
          </p:cNvPr>
          <p:cNvSpPr/>
          <p:nvPr/>
        </p:nvSpPr>
        <p:spPr>
          <a:xfrm>
            <a:off x="4569655" y="3388616"/>
            <a:ext cx="3026681" cy="423090"/>
          </a:xfrm>
          <a:prstGeom prst="wedgeRoundRectCallout">
            <a:avLst>
              <a:gd name="adj1" fmla="val -56879"/>
              <a:gd name="adj2" fmla="val 12122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25℃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低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6℃</a:t>
            </a:r>
            <a:r>
              <a:rPr lang="en-US" altLang="zh-CN" sz="20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2" name="TextBox 56">
            <a:extLst>
              <a:ext uri="{FF2B5EF4-FFF2-40B4-BE49-F238E27FC236}">
                <a16:creationId xmlns:a16="http://schemas.microsoft.com/office/drawing/2014/main" xmlns="" id="{5830AFFC-90CE-48E1-A488-390C547B6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02799"/>
            <a:ext cx="65250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最高气温和最低气温之间的温度差</a:t>
            </a:r>
          </a:p>
        </p:txBody>
      </p:sp>
    </p:spTree>
    <p:extLst>
      <p:ext uri="{BB962C8B-B14F-4D97-AF65-F5344CB8AC3E}">
        <p14:creationId xmlns:p14="http://schemas.microsoft.com/office/powerpoint/2010/main" val="276786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40" grpId="0" animBg="1"/>
      <p:bldP spid="53" grpId="0" animBg="1"/>
      <p:bldP spid="54" grpId="0" animBg="1"/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D78318D-CD17-4557-B447-72D9FDB84EA2}"/>
              </a:ext>
            </a:extLst>
          </p:cNvPr>
          <p:cNvSpPr/>
          <p:nvPr/>
        </p:nvSpPr>
        <p:spPr>
          <a:xfrm>
            <a:off x="683568" y="1131590"/>
            <a:ext cx="3240360" cy="62642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北京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多云：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en-US" altLang="zh-CN" sz="24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℃ </a:t>
            </a:r>
            <a:r>
              <a:rPr lang="zh-CN" altLang="en-US" sz="24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4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400" b="1" spc="-16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56">
            <a:extLst>
              <a:ext uri="{FF2B5EF4-FFF2-40B4-BE49-F238E27FC236}">
                <a16:creationId xmlns:a16="http://schemas.microsoft.com/office/drawing/2014/main" xmlns="" id="{5830AFFC-90CE-48E1-A488-390C547B6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42404"/>
            <a:ext cx="84249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把四个城市的最低温度按从低到高的顺序排队。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28E52C61-7D6D-4E2A-9E18-743A4847622C}"/>
              </a:ext>
            </a:extLst>
          </p:cNvPr>
          <p:cNvSpPr/>
          <p:nvPr/>
        </p:nvSpPr>
        <p:spPr>
          <a:xfrm>
            <a:off x="683843" y="1990634"/>
            <a:ext cx="3519040" cy="62642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哈尔滨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晴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—15℃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—10 ℃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3D304F0A-E591-43F6-B52F-EE20FB087117}"/>
              </a:ext>
            </a:extLst>
          </p:cNvPr>
          <p:cNvSpPr/>
          <p:nvPr/>
        </p:nvSpPr>
        <p:spPr>
          <a:xfrm>
            <a:off x="689334" y="2849678"/>
            <a:ext cx="3234594" cy="62642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昆明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晴：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4℃ </a:t>
            </a:r>
            <a:r>
              <a:rPr lang="zh-CN" altLang="en-US" sz="24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4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400" b="1" spc="-16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F535C3C2-F8F7-4E7A-8757-720CB54436B7}"/>
              </a:ext>
            </a:extLst>
          </p:cNvPr>
          <p:cNvSpPr/>
          <p:nvPr/>
        </p:nvSpPr>
        <p:spPr>
          <a:xfrm>
            <a:off x="689334" y="3708723"/>
            <a:ext cx="3234594" cy="62642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海口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多云：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19℃ </a:t>
            </a:r>
            <a:r>
              <a:rPr lang="zh-CN" altLang="en-US" sz="24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400" b="1" spc="-16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400" b="1" spc="-16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11EC385A-4EEF-4BCE-AFFA-E7854C123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2283718"/>
            <a:ext cx="1039715" cy="373119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/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7B509E91-FA19-4B69-8E11-89E1D46C4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2764" y="3155273"/>
            <a:ext cx="591004" cy="373119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/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7C9D48C8-CCAD-47B0-AF3A-F4A1DD3A5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712" y="4008161"/>
            <a:ext cx="720080" cy="373119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/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56">
            <a:extLst>
              <a:ext uri="{FF2B5EF4-FFF2-40B4-BE49-F238E27FC236}">
                <a16:creationId xmlns:a16="http://schemas.microsoft.com/office/drawing/2014/main" xmlns="" id="{83BE2DBE-6925-4B13-9395-FF7DFB8F5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113" y="2643758"/>
            <a:ext cx="18219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—3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56">
            <a:extLst>
              <a:ext uri="{FF2B5EF4-FFF2-40B4-BE49-F238E27FC236}">
                <a16:creationId xmlns:a16="http://schemas.microsoft.com/office/drawing/2014/main" xmlns="" id="{DAE84CEC-F066-4D5B-8F94-711D67229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6206" y="2643758"/>
            <a:ext cx="18219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—15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Box 56">
            <a:extLst>
              <a:ext uri="{FF2B5EF4-FFF2-40B4-BE49-F238E27FC236}">
                <a16:creationId xmlns:a16="http://schemas.microsoft.com/office/drawing/2014/main" xmlns="" id="{ADEDE09A-96B6-4C23-AC9A-9CE1A7E10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1106" y="2673375"/>
            <a:ext cx="1248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56">
            <a:extLst>
              <a:ext uri="{FF2B5EF4-FFF2-40B4-BE49-F238E27FC236}">
                <a16:creationId xmlns:a16="http://schemas.microsoft.com/office/drawing/2014/main" xmlns="" id="{0B087FDD-2122-4A0B-A233-5E0065E71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1673" y="2673375"/>
            <a:ext cx="1248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对话气泡: 圆角矩形 26">
            <a:extLst>
              <a:ext uri="{FF2B5EF4-FFF2-40B4-BE49-F238E27FC236}">
                <a16:creationId xmlns:a16="http://schemas.microsoft.com/office/drawing/2014/main" xmlns="" id="{282B6CD2-A890-487B-B685-038AA39943C4}"/>
              </a:ext>
            </a:extLst>
          </p:cNvPr>
          <p:cNvSpPr/>
          <p:nvPr/>
        </p:nvSpPr>
        <p:spPr>
          <a:xfrm>
            <a:off x="4904574" y="1419622"/>
            <a:ext cx="2475738" cy="756000"/>
          </a:xfrm>
          <a:prstGeom prst="wedgeRoundRectCallout">
            <a:avLst>
              <a:gd name="adj1" fmla="val -29865"/>
              <a:gd name="adj2" fmla="val 101648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零下的气温数越大天越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冷。</a:t>
            </a:r>
            <a:endParaRPr lang="zh-CN" altLang="en-US" sz="2400" b="1" dirty="0"/>
          </a:p>
        </p:txBody>
      </p:sp>
      <p:sp>
        <p:nvSpPr>
          <p:cNvPr id="28" name="对话气泡: 圆角矩形 27">
            <a:extLst>
              <a:ext uri="{FF2B5EF4-FFF2-40B4-BE49-F238E27FC236}">
                <a16:creationId xmlns:a16="http://schemas.microsoft.com/office/drawing/2014/main" xmlns="" id="{9C6570D0-1B62-422E-A0BF-94E5AAE91903}"/>
              </a:ext>
            </a:extLst>
          </p:cNvPr>
          <p:cNvSpPr/>
          <p:nvPr/>
        </p:nvSpPr>
        <p:spPr>
          <a:xfrm>
            <a:off x="6012159" y="3507854"/>
            <a:ext cx="2196000" cy="720000"/>
          </a:xfrm>
          <a:prstGeom prst="wedgeRoundRectCallout">
            <a:avLst>
              <a:gd name="adj1" fmla="val 3121"/>
              <a:gd name="adj2" fmla="val -109931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零上气温数越大天越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热。</a:t>
            </a:r>
            <a:endParaRPr lang="zh-CN" altLang="en-US" sz="2400" b="1" dirty="0"/>
          </a:p>
        </p:txBody>
      </p:sp>
      <p:sp>
        <p:nvSpPr>
          <p:cNvPr id="29" name="TextBox 56">
            <a:extLst>
              <a:ext uri="{FF2B5EF4-FFF2-40B4-BE49-F238E27FC236}">
                <a16:creationId xmlns:a16="http://schemas.microsoft.com/office/drawing/2014/main" xmlns="" id="{102E3C23-5226-4A42-A405-422C1186C3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7273" y="2643758"/>
            <a:ext cx="1248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56">
            <a:extLst>
              <a:ext uri="{FF2B5EF4-FFF2-40B4-BE49-F238E27FC236}">
                <a16:creationId xmlns:a16="http://schemas.microsoft.com/office/drawing/2014/main" xmlns="" id="{281E8775-4719-4E17-A363-A2A21E9AC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546" y="2655865"/>
            <a:ext cx="1248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56">
            <a:extLst>
              <a:ext uri="{FF2B5EF4-FFF2-40B4-BE49-F238E27FC236}">
                <a16:creationId xmlns:a16="http://schemas.microsoft.com/office/drawing/2014/main" xmlns="" id="{BB2EEA4F-FF7C-434F-983A-659DBE3B0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1978" y="2677636"/>
            <a:ext cx="1248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3" name="图片 3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4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DAF34A50-9925-49A9-B20F-D67CEA430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5311" y="1436200"/>
            <a:ext cx="936104" cy="373119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/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385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/>
      <p:bldP spid="23" grpId="0"/>
      <p:bldP spid="24" grpId="0"/>
      <p:bldP spid="26" grpId="0"/>
      <p:bldP spid="27" grpId="0" animBg="1"/>
      <p:bldP spid="28" grpId="0" animBg="1"/>
      <p:bldP spid="29" grpId="0"/>
      <p:bldP spid="30" grpId="0"/>
      <p:bldP spid="31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67F8236-2BB5-4351-8790-77160DFB8C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83518"/>
            <a:ext cx="5968516" cy="4188985"/>
          </a:xfrm>
          <a:prstGeom prst="rect">
            <a:avLst/>
          </a:prstGeom>
        </p:spPr>
      </p:pic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B42C60CC-9D55-4255-9019-527D3B1D4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8144" y="1635646"/>
            <a:ext cx="503238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268904A3-1CEE-4F77-9904-70FEBC4A7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1090" y="771550"/>
            <a:ext cx="503238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ABBBA88D-7E3D-4E1C-9B7E-AAD4CB21EC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9992" y="3507854"/>
            <a:ext cx="503238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41A2BCC3-2DD9-4EE6-A5F0-DB57AAAF0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6525" y="4227934"/>
            <a:ext cx="503238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3" name="对话气泡: 圆角矩形 32">
            <a:extLst>
              <a:ext uri="{FF2B5EF4-FFF2-40B4-BE49-F238E27FC236}">
                <a16:creationId xmlns:a16="http://schemas.microsoft.com/office/drawing/2014/main" xmlns="" id="{0CA451A0-E305-477D-8647-F04A5FF00E32}"/>
              </a:ext>
            </a:extLst>
          </p:cNvPr>
          <p:cNvSpPr/>
          <p:nvPr/>
        </p:nvSpPr>
        <p:spPr>
          <a:xfrm>
            <a:off x="7735424" y="771550"/>
            <a:ext cx="1085048" cy="343390"/>
          </a:xfrm>
          <a:prstGeom prst="wedgeRoundRectCallout">
            <a:avLst>
              <a:gd name="adj1" fmla="val -68641"/>
              <a:gd name="adj2" fmla="val -194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最北边</a:t>
            </a:r>
          </a:p>
        </p:txBody>
      </p:sp>
      <p:sp>
        <p:nvSpPr>
          <p:cNvPr id="34" name="对话气泡: 圆角矩形 33">
            <a:extLst>
              <a:ext uri="{FF2B5EF4-FFF2-40B4-BE49-F238E27FC236}">
                <a16:creationId xmlns:a16="http://schemas.microsoft.com/office/drawing/2014/main" xmlns="" id="{50090A8C-B213-4885-A937-EF97AF51DD26}"/>
              </a:ext>
            </a:extLst>
          </p:cNvPr>
          <p:cNvSpPr/>
          <p:nvPr/>
        </p:nvSpPr>
        <p:spPr>
          <a:xfrm>
            <a:off x="6372200" y="4225066"/>
            <a:ext cx="1085048" cy="343390"/>
          </a:xfrm>
          <a:prstGeom prst="wedgeRoundRectCallout">
            <a:avLst>
              <a:gd name="adj1" fmla="val -68641"/>
              <a:gd name="adj2" fmla="val -194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最南边</a:t>
            </a:r>
          </a:p>
        </p:txBody>
      </p:sp>
      <p:sp>
        <p:nvSpPr>
          <p:cNvPr id="37" name="TextBox 56">
            <a:extLst>
              <a:ext uri="{FF2B5EF4-FFF2-40B4-BE49-F238E27FC236}">
                <a16:creationId xmlns:a16="http://schemas.microsoft.com/office/drawing/2014/main" xmlns="" id="{B25CA977-6E10-4475-8B14-CE4C14916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1598276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—3</a:t>
            </a:r>
            <a:r>
              <a:rPr lang="en-US" altLang="zh-CN" sz="18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TextBox 56">
            <a:extLst>
              <a:ext uri="{FF2B5EF4-FFF2-40B4-BE49-F238E27FC236}">
                <a16:creationId xmlns:a16="http://schemas.microsoft.com/office/drawing/2014/main" xmlns="" id="{B9CE91C0-5938-4328-8C11-620E0A977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9766" y="737533"/>
            <a:ext cx="93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spc="-160" dirty="0">
                <a:latin typeface="楷体" panose="02010609060101010101" pitchFamily="49" charset="-122"/>
                <a:ea typeface="楷体" panose="02010609060101010101" pitchFamily="49" charset="-122"/>
              </a:rPr>
              <a:t>—15</a:t>
            </a:r>
            <a:r>
              <a:rPr lang="en-US" altLang="zh-CN" sz="18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1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Box 56">
            <a:extLst>
              <a:ext uri="{FF2B5EF4-FFF2-40B4-BE49-F238E27FC236}">
                <a16:creationId xmlns:a16="http://schemas.microsoft.com/office/drawing/2014/main" xmlns="" id="{5067AB75-B758-49D1-97B7-C60ED39CD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1978" y="3477919"/>
            <a:ext cx="6392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18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:a16="http://schemas.microsoft.com/office/drawing/2014/main" xmlns="" id="{4499963B-2728-4941-A402-0E4231C14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8022" y="4147438"/>
            <a:ext cx="6392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8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r>
              <a:rPr lang="en-US" altLang="zh-CN" sz="1800" b="1" dirty="0">
                <a:latin typeface="楷体" pitchFamily="49" charset="-122"/>
                <a:ea typeface="楷体" pitchFamily="49" charset="-122"/>
              </a:rPr>
              <a:t>℃</a:t>
            </a:r>
            <a:endParaRPr lang="zh-CN" altLang="en-US" sz="1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6" name="Picture 3">
            <a:extLst>
              <a:ext uri="{FF2B5EF4-FFF2-40B4-BE49-F238E27FC236}">
                <a16:creationId xmlns:a16="http://schemas.microsoft.com/office/drawing/2014/main" xmlns="" id="{C61BEB9A-9F36-4EAB-BE06-28BCD4784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050" y="3075806"/>
            <a:ext cx="798614" cy="122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思想气泡: 云 3">
            <a:extLst>
              <a:ext uri="{FF2B5EF4-FFF2-40B4-BE49-F238E27FC236}">
                <a16:creationId xmlns:a16="http://schemas.microsoft.com/office/drawing/2014/main" xmlns="" id="{0249A692-8D18-4C61-92CA-9F0FD7ACF635}"/>
              </a:ext>
            </a:extLst>
          </p:cNvPr>
          <p:cNvSpPr/>
          <p:nvPr/>
        </p:nvSpPr>
        <p:spPr>
          <a:xfrm>
            <a:off x="228242" y="2039616"/>
            <a:ext cx="4415766" cy="1180206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07622" y="2139702"/>
            <a:ext cx="4064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越靠近北边，最低温度越低；越靠近南边，最低温度越高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975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7" grpId="0"/>
      <p:bldP spid="38" grpId="0"/>
      <p:bldP spid="39" grpId="0"/>
      <p:bldP spid="41" grpId="0"/>
      <p:bldP spid="4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25"/>
          <p:cNvSpPr txBox="1">
            <a:spLocks noChangeArrowheads="1"/>
          </p:cNvSpPr>
          <p:nvPr/>
        </p:nvSpPr>
        <p:spPr bwMode="auto">
          <a:xfrm>
            <a:off x="827584" y="846460"/>
            <a:ext cx="32403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读出下面的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温度。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56">
            <a:extLst>
              <a:ext uri="{FF2B5EF4-FFF2-40B4-BE49-F238E27FC236}">
                <a16:creationId xmlns:a16="http://schemas.microsoft.com/office/drawing/2014/main" xmlns="" id="{67E88077-C352-4612-A64B-76C0C17F0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036" y="1534021"/>
            <a:ext cx="78023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—13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℃     25 ℃     87 ℃     —6 ℃  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100 ℃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56">
            <a:extLst>
              <a:ext uri="{FF2B5EF4-FFF2-40B4-BE49-F238E27FC236}">
                <a16:creationId xmlns:a16="http://schemas.microsoft.com/office/drawing/2014/main" xmlns="" id="{626DFBD8-4A2B-4FAE-90B5-B4A0E3AAE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680" y="2211710"/>
            <a:ext cx="45750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—13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℃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：零下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摄氏度</a:t>
            </a:r>
          </a:p>
        </p:txBody>
      </p:sp>
      <p:sp>
        <p:nvSpPr>
          <p:cNvPr id="22" name="TextBox 56">
            <a:extLst>
              <a:ext uri="{FF2B5EF4-FFF2-40B4-BE49-F238E27FC236}">
                <a16:creationId xmlns:a16="http://schemas.microsoft.com/office/drawing/2014/main" xmlns="" id="{B8207884-01BE-4533-B4B0-CCB8609F3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5316" y="2712363"/>
            <a:ext cx="45750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℃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：零上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摄氏度</a:t>
            </a:r>
          </a:p>
        </p:txBody>
      </p:sp>
      <p:sp>
        <p:nvSpPr>
          <p:cNvPr id="23" name="TextBox 56">
            <a:extLst>
              <a:ext uri="{FF2B5EF4-FFF2-40B4-BE49-F238E27FC236}">
                <a16:creationId xmlns:a16="http://schemas.microsoft.com/office/drawing/2014/main" xmlns="" id="{85C12C3C-E189-4B30-9C78-1D7A5A4F1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5316" y="3170908"/>
            <a:ext cx="45750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87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℃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：零上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摄氏度</a:t>
            </a:r>
          </a:p>
        </p:txBody>
      </p:sp>
      <p:sp>
        <p:nvSpPr>
          <p:cNvPr id="24" name="TextBox 56">
            <a:extLst>
              <a:ext uri="{FF2B5EF4-FFF2-40B4-BE49-F238E27FC236}">
                <a16:creationId xmlns:a16="http://schemas.microsoft.com/office/drawing/2014/main" xmlns="" id="{F8FF8CBF-B248-4497-8902-A626A5C3B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680" y="3622893"/>
            <a:ext cx="45750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—6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℃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：零下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摄氏度</a:t>
            </a:r>
          </a:p>
        </p:txBody>
      </p:sp>
      <p:sp>
        <p:nvSpPr>
          <p:cNvPr id="25" name="TextBox 56">
            <a:extLst>
              <a:ext uri="{FF2B5EF4-FFF2-40B4-BE49-F238E27FC236}">
                <a16:creationId xmlns:a16="http://schemas.microsoft.com/office/drawing/2014/main" xmlns="" id="{81C168D3-1213-4522-BDC1-8EF2D77A8C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5316" y="4081438"/>
            <a:ext cx="45750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spc="-160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℃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：零上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摄氏度</a:t>
            </a:r>
          </a:p>
        </p:txBody>
      </p:sp>
      <p:sp>
        <p:nvSpPr>
          <p:cNvPr id="15" name="对话气泡: 圆角矩形 14">
            <a:extLst>
              <a:ext uri="{FF2B5EF4-FFF2-40B4-BE49-F238E27FC236}">
                <a16:creationId xmlns:a16="http://schemas.microsoft.com/office/drawing/2014/main" xmlns="" id="{E113D333-7E6A-4C5B-9597-B8D7DC932035}"/>
              </a:ext>
            </a:extLst>
          </p:cNvPr>
          <p:cNvSpPr/>
          <p:nvPr/>
        </p:nvSpPr>
        <p:spPr>
          <a:xfrm>
            <a:off x="6100358" y="2787774"/>
            <a:ext cx="2628000" cy="828000"/>
          </a:xfrm>
          <a:prstGeom prst="wedgeRoundRectCallout">
            <a:avLst>
              <a:gd name="adj1" fmla="val -60473"/>
              <a:gd name="adj2" fmla="val 3000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生活中，“零上”可以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省略。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536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15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796</Words>
  <Application>Microsoft Office PowerPoint</Application>
  <PresentationFormat>全屏显示(16:9)</PresentationFormat>
  <Paragraphs>171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楷体_GB2312</vt:lpstr>
      <vt:lpstr>Calibri</vt:lpstr>
      <vt:lpstr>黑体</vt:lpstr>
      <vt:lpstr>楷体</vt:lpstr>
      <vt:lpstr>幼圆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2018-10-31T05:05:02Z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